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8" r:id="rId15"/>
    <p:sldId id="267" r:id="rId16"/>
    <p:sldId id="270" r:id="rId17"/>
    <p:sldId id="271" r:id="rId18"/>
    <p:sldId id="272" r:id="rId19"/>
    <p:sldId id="273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g-goebel.de/grain-train-ukraine-pshenychnyy-poizd/" TargetMode="External"/><Relationship Id="rId2" Type="http://schemas.openxmlformats.org/officeDocument/2006/relationships/hyperlink" Target="https://www.ing-goebel.de/grain-trains-rolling-01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hyperlink" Target="mailto:info@ing-goebel.co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24100" y="914150"/>
            <a:ext cx="15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8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58DCEAC-9C13-B4B7-2A44-31F380F7C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18" y="1021264"/>
            <a:ext cx="5092678" cy="325036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76DC97E-CC9A-7015-0396-B0F88AFA1042}"/>
              </a:ext>
            </a:extLst>
          </p:cNvPr>
          <p:cNvSpPr txBox="1"/>
          <p:nvPr/>
        </p:nvSpPr>
        <p:spPr>
          <a:xfrm>
            <a:off x="382772" y="1138342"/>
            <a:ext cx="304282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-Trains-Ukraine“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„EU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Solidarity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Lanes“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General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Logistic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Plan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Ing. Goebel DE and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Ing.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Gorunenko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5A9060-CFA3-95C6-3619-A3E8B5F14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41" y="4406917"/>
            <a:ext cx="7942524" cy="6411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BB109A-05B6-E351-D6F2-19F43A5F9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338" y="130724"/>
            <a:ext cx="6667500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E25184-24B0-5315-0684-D58AAAD7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9295"/>
            <a:ext cx="8520600" cy="572700"/>
          </a:xfrm>
        </p:spPr>
        <p:txBody>
          <a:bodyPr>
            <a:no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makes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-Trains-Ukraine Plan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competitive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4A1EEC0-CCDC-E91A-A95C-C0C6681450BE}"/>
              </a:ext>
            </a:extLst>
          </p:cNvPr>
          <p:cNvSpPr txBox="1"/>
          <p:nvPr/>
        </p:nvSpPr>
        <p:spPr>
          <a:xfrm>
            <a:off x="311700" y="1038553"/>
            <a:ext cx="84322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Containers (4.000 EUR)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replace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-Hopper Waggons (170.000 EUR)</a:t>
            </a:r>
          </a:p>
          <a:p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-Hoppers-Waggons in EU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fully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booked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</a:t>
            </a:r>
            <a:endParaRPr lang="de-DE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De-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Hoppers 1.520 mm and pump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Containers 1.435 mm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-Trains-Ukraine“ carry 1.790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tons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600 m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120 km/h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continue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Containers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deep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Ukraine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will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farms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fields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coal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power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stations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UA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farmers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fill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!!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Easy 5 min Container-Change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1.520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1.435 &gt;&gt;&gt;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Huge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Transport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Amounts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repacking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cities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Africa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and GIZ Germany </a:t>
            </a:r>
            <a:r>
              <a:rPr lang="de-DE" sz="20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clients</a:t>
            </a:r>
            <a:endParaRPr lang="de-DE" sz="20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0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B069969-CD7F-B97A-AC25-4E7CEDCFA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7DA927-9227-993A-37CB-EFA257BB4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A984419-7928-A359-56B5-2D646066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0092363-A852-BF13-8F33-7F3DC1D11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F3CC77-E6A7-E229-C4F1-3BB7C736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65" y="273575"/>
            <a:ext cx="8520600" cy="572700"/>
          </a:xfrm>
        </p:spPr>
        <p:txBody>
          <a:bodyPr>
            <a:no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-Train-Ukraine“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offer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UA Farmers 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4B85B5-909C-71EF-66E1-22B39756EDD1}"/>
              </a:ext>
            </a:extLst>
          </p:cNvPr>
          <p:cNvSpPr txBox="1"/>
          <p:nvPr/>
        </p:nvSpPr>
        <p:spPr>
          <a:xfrm>
            <a:off x="230265" y="1084273"/>
            <a:ext cx="860203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Farmers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-access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Harbours</a:t>
            </a:r>
          </a:p>
          <a:p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farmers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Wheat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Rye, Corn, Barley and Sunflower Oil</a:t>
            </a:r>
          </a:p>
          <a:p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farmers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Diesel / Heizöl at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affordable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-Trains</a:t>
            </a:r>
          </a:p>
          <a:p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power plants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cruched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waggons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uncruched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Containers</a:t>
            </a:r>
          </a:p>
          <a:p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 –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slowly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changed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monthly</a:t>
            </a:r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seems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possible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UA 30 Mio. ton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harvest</a:t>
            </a:r>
            <a:r>
              <a:rPr lang="de-DE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de-DE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4EC89C-D267-71FC-043D-E1950B8AC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911" y="846275"/>
            <a:ext cx="1980178" cy="136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23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8F749-4C61-4C33-FFF4-F6F66A6C8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31" y="238830"/>
            <a:ext cx="8520600" cy="572700"/>
          </a:xfrm>
        </p:spPr>
        <p:txBody>
          <a:bodyPr>
            <a:no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required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-Trains-Ukraine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A528E2-80CE-7499-D409-9E731F4244BE}"/>
              </a:ext>
            </a:extLst>
          </p:cNvPr>
          <p:cNvSpPr txBox="1"/>
          <p:nvPr/>
        </p:nvSpPr>
        <p:spPr>
          <a:xfrm>
            <a:off x="243731" y="914400"/>
            <a:ext cx="865653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FOLLOW THE PLAN –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EU,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DE,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PL,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EU countries – </a:t>
            </a: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hello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UA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EU CAB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Valean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buys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Kongskilde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Grain-Blower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machines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supra-national-task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UA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chamber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commerce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and Farmers and Agri-Companies ASK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    Trains Ukraine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UA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Goverment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EU and Germany and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EU countries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All Government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owned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Railway-Companies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 EUR / Container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4 – 6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lanes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includes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fees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deloading-loading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near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border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     Containers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waggons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deloading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EU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58743F-0269-7C29-7C50-EE50955B5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800" y="2920245"/>
            <a:ext cx="1013620" cy="7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3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6A5DEC7-B1DC-C8EA-277B-B048F21BA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18" y="0"/>
            <a:ext cx="80613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E0FB5-807D-51E1-B5A0-C3B3DEFF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19295"/>
            <a:ext cx="8520600" cy="572700"/>
          </a:xfrm>
        </p:spPr>
        <p:txBody>
          <a:bodyPr>
            <a:no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-Trains-Ukraine Plan Information“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Information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live –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find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yours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FF292B7-1A52-42CF-EE8E-752FD8B9D4EC}"/>
              </a:ext>
            </a:extLst>
          </p:cNvPr>
          <p:cNvSpPr txBox="1"/>
          <p:nvPr/>
        </p:nvSpPr>
        <p:spPr>
          <a:xfrm>
            <a:off x="311700" y="1469708"/>
            <a:ext cx="7784503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/ listen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Plan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https://www.ing-goebel.de/grain-trains-rolling-01/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https://www.ing-goebel.de/grain-train-ukraine-pshenychnyy-poizd/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info@ing-goebel.com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Volker Goebel Ing. DE /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Vitalii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Gorunenko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Ing. UA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closest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EU, BMDV, BMEL, BMZ, PKP, DB Cargo AG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and all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participants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-Market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balance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interests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C517E4-C675-D3A0-C24F-F750D0492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06" y="1469708"/>
            <a:ext cx="1531368" cy="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4813F-8D2A-4997-B3F3-A6EA6CADF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26" y="232374"/>
            <a:ext cx="8520600" cy="572700"/>
          </a:xfrm>
        </p:spPr>
        <p:txBody>
          <a:bodyPr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Start-Financing / Investment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-Trains-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Started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2785DB5-92C3-DA3F-60ED-6E9B1F1A3432}"/>
              </a:ext>
            </a:extLst>
          </p:cNvPr>
          <p:cNvSpPr txBox="1"/>
          <p:nvPr/>
        </p:nvSpPr>
        <p:spPr>
          <a:xfrm>
            <a:off x="246226" y="860230"/>
            <a:ext cx="865154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4.000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Bulk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Containers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collect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in EU countries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ministers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Germany BMDV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talked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23 Mio. €  !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„neue Behälter“ – „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containers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Romania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40 Mio. €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overwork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existing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1.520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tracks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EU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Grain-Blowers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time !!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G7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 4,5 Mio. EUR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security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0,5 %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225 Mio. EUR on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: Containers, Train-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Capacities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Deloding-Loading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staff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and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BUYING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also</a:t>
            </a:r>
          </a:p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Grain-Buyers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inspections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Border-Area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/Ukraine</a:t>
            </a: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BUT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 fair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private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-Trading and</a:t>
            </a:r>
          </a:p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back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Start-Investment –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-Trading and Transport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an Economy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139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C890E-A443-9EDE-9046-6FBFE711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4675"/>
            <a:ext cx="8520600" cy="572700"/>
          </a:xfrm>
        </p:spPr>
        <p:txBody>
          <a:bodyPr>
            <a:no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 nice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– do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loose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hope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009D71-E2C9-D81E-73C9-5938C144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4036" y="1090117"/>
            <a:ext cx="5922335" cy="377870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F0291B-7243-7D58-5AA4-AC88D464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083" y="1090117"/>
            <a:ext cx="1911331" cy="121328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B5D0D06-2E9B-A8CE-DCD1-3A02AE1D1664}"/>
              </a:ext>
            </a:extLst>
          </p:cNvPr>
          <p:cNvSpPr txBox="1"/>
          <p:nvPr/>
        </p:nvSpPr>
        <p:spPr>
          <a:xfrm>
            <a:off x="6584083" y="2906254"/>
            <a:ext cx="186621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Kanzler Scholz</a:t>
            </a: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Minister Özdemir</a:t>
            </a: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Ministerin Schulze</a:t>
            </a: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Ministerin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Baerbock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BMDV Theurer MdB</a:t>
            </a:r>
          </a:p>
        </p:txBody>
      </p:sp>
    </p:spTree>
    <p:extLst>
      <p:ext uri="{BB962C8B-B14F-4D97-AF65-F5344CB8AC3E}">
        <p14:creationId xmlns:p14="http://schemas.microsoft.com/office/powerpoint/2010/main" val="196154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F329DD6-C39E-BFDC-BE6F-A1B3A13E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657"/>
            <a:ext cx="9144000" cy="1371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E76E031-A738-D083-DC15-81F580F53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644"/>
            <a:ext cx="9144000" cy="1371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7F7D4DD-80C4-23EB-99F3-280A1CE90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4631"/>
            <a:ext cx="9144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20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7129A8-681A-4DBD-10A2-6CCEEAD9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Grain</a:t>
            </a:r>
            <a:r>
              <a:rPr lang="de-DE" dirty="0"/>
              <a:t>-Train-Ukraine –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train</a:t>
            </a:r>
            <a:r>
              <a:rPr lang="de-DE" dirty="0"/>
              <a:t> </a:t>
            </a:r>
            <a:r>
              <a:rPr lang="de-DE" dirty="0" err="1"/>
              <a:t>rolling</a:t>
            </a:r>
            <a:r>
              <a:rPr lang="de-DE" dirty="0"/>
              <a:t> - .</a:t>
            </a:r>
            <a:r>
              <a:rPr lang="de-DE" dirty="0" err="1"/>
              <a:t>gif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8760A2-BE42-8505-4F2F-3497BB2FA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99" y="1497640"/>
            <a:ext cx="55245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12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F5CA398-2D01-9AF7-53BE-7CDEBEEBC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770" y="2430553"/>
            <a:ext cx="1954530" cy="10202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322EA0-FBDB-2D0B-2032-54D34A0F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4 </a:t>
            </a:r>
            <a:r>
              <a:rPr lang="de-DE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Country-</a:t>
            </a:r>
            <a:r>
              <a:rPr lang="de-DE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-Lanes </a:t>
            </a:r>
            <a:r>
              <a:rPr lang="de-DE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de-D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-Trains-Ukraine Plan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11C654-17EC-1219-71A8-E5F192D0B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 Train-Transport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Ukraine via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-Ukraine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border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-area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" indent="0">
              <a:buNone/>
            </a:pP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Danzig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Harbour in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-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, but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long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travel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-time)</a:t>
            </a:r>
          </a:p>
          <a:p>
            <a:pPr>
              <a:buFontTx/>
              <a:buChar char="-"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Hamburg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Harbour in Germany 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Bremen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Harbour in Germany 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Triest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Harbour in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Slovakia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Austria, Slovenia</a:t>
            </a:r>
          </a:p>
          <a:p>
            <a:pPr>
              <a:buFontTx/>
              <a:buChar char="-"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Constanta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Harbour in Romania - (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! but limited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de-DE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Muuga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Harbour in Estonia 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Lithuania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Latvia</a:t>
            </a:r>
            <a:endParaRPr lang="de-DE" sz="2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de-DE" sz="2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buNone/>
            </a:pP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 And </a:t>
            </a: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-Ukraine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border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 and Building Materials</a:t>
            </a:r>
          </a:p>
        </p:txBody>
      </p:sp>
    </p:spTree>
    <p:extLst>
      <p:ext uri="{BB962C8B-B14F-4D97-AF65-F5344CB8AC3E}">
        <p14:creationId xmlns:p14="http://schemas.microsoft.com/office/powerpoint/2010/main" val="310529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65B9FF-63DB-2EC3-8BFC-C82D3530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135689"/>
            <a:ext cx="6652439" cy="37419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AA1F1B-4A80-75BF-3E84-F60B78B2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70" y="265814"/>
            <a:ext cx="8406811" cy="648586"/>
          </a:xfr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de-DE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de-DE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-Hopper-Waggons in EU </a:t>
            </a:r>
            <a:b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transports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r>
              <a:rPr lang="de-DE" sz="1600" b="1" dirty="0">
                <a:latin typeface="Calibri" panose="020F0502020204030204" pitchFamily="34" charset="0"/>
                <a:cs typeface="Calibri" panose="020F0502020204030204" pitchFamily="34" charset="0"/>
              </a:rPr>
              <a:t> in BULK CONTAINERS 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74BBEA2-D41A-50C5-7382-50428A71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10" y="265814"/>
            <a:ext cx="3402419" cy="19138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6DE4F8C-F8D2-A681-3C05-E4664B3CBEA2}"/>
              </a:ext>
            </a:extLst>
          </p:cNvPr>
          <p:cNvSpPr txBox="1"/>
          <p:nvPr/>
        </p:nvSpPr>
        <p:spPr>
          <a:xfrm>
            <a:off x="7025395" y="2415473"/>
            <a:ext cx="189513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Container </a:t>
            </a:r>
            <a:r>
              <a:rPr lang="de-DE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endParaRPr lang="de-DE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</a:t>
            </a:r>
            <a:r>
              <a:rPr lang="de-DE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Container</a:t>
            </a:r>
          </a:p>
          <a:p>
            <a:pPr algn="r"/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Container</a:t>
            </a:r>
          </a:p>
          <a:p>
            <a:pPr algn="r"/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Open Top </a:t>
            </a:r>
          </a:p>
          <a:p>
            <a:pPr algn="r"/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Containers </a:t>
            </a:r>
          </a:p>
          <a:p>
            <a:pPr algn="r"/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PVC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Hardtop</a:t>
            </a:r>
          </a:p>
          <a:p>
            <a:pPr algn="r"/>
            <a:endParaRPr lang="de-DE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Containers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mostly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1FBC4-C676-FC22-2DC1-D3CA6259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Deloading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1.520 Hoppers and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Loading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1.435 Containers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8D7ACE-7C3B-5E6C-0451-0EB3EC52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170" y="866983"/>
            <a:ext cx="2494597" cy="41164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FAE01C1-F89D-3194-6358-E1D0A5DE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38" y="1111803"/>
            <a:ext cx="5160099" cy="371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299AD-C9BA-EAC3-CB03-945642EDA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0000"/>
                </a:solidFill>
              </a:rPr>
              <a:t>Problems</a:t>
            </a:r>
            <a:r>
              <a:rPr lang="de-DE" dirty="0"/>
              <a:t> in </a:t>
            </a:r>
            <a:r>
              <a:rPr lang="de-DE" dirty="0" err="1"/>
              <a:t>re-locating</a:t>
            </a:r>
            <a:r>
              <a:rPr lang="de-DE" dirty="0"/>
              <a:t> a 51 Mio. </a:t>
            </a:r>
            <a:r>
              <a:rPr lang="de-DE" dirty="0" err="1"/>
              <a:t>tons</a:t>
            </a:r>
            <a:r>
              <a:rPr lang="de-DE" dirty="0"/>
              <a:t> </a:t>
            </a:r>
            <a:r>
              <a:rPr lang="de-DE" dirty="0" err="1"/>
              <a:t>Grain</a:t>
            </a:r>
            <a:r>
              <a:rPr lang="de-DE" dirty="0"/>
              <a:t>-Market </a:t>
            </a:r>
            <a:r>
              <a:rPr lang="de-DE" dirty="0" err="1"/>
              <a:t>from</a:t>
            </a:r>
            <a:br>
              <a:rPr lang="de-DE" dirty="0"/>
            </a:br>
            <a:r>
              <a:rPr lang="de-DE" dirty="0"/>
              <a:t>Odessa Harbour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Harbours EU </a:t>
            </a:r>
            <a:r>
              <a:rPr lang="de-DE" dirty="0" err="1"/>
              <a:t>by</a:t>
            </a:r>
            <a:r>
              <a:rPr lang="de-DE" dirty="0"/>
              <a:t> land-transport 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C969D4-4ABF-423B-0DB4-82A2101B1CA8}"/>
              </a:ext>
            </a:extLst>
          </p:cNvPr>
          <p:cNvSpPr txBox="1"/>
          <p:nvPr/>
        </p:nvSpPr>
        <p:spPr>
          <a:xfrm>
            <a:off x="434340" y="1737360"/>
            <a:ext cx="79209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Railway-Companies in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Germany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„STIFF-MONOPOLISTS“</a:t>
            </a:r>
          </a:p>
          <a:p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Unflexible, expensive. -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EU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Mio. EUR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SUPRA-NATIONAL TASK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Deloading-Loading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Kongskilde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Denmark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de-DE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URGENT</a:t>
            </a:r>
          </a:p>
          <a:p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Agri-Companies,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Grain-Traiders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Farmers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afraid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deal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solidFill>
                  <a:srgbClr val="FF0000"/>
                </a:solidFill>
              </a:rPr>
              <a:t>  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unflexible EU Railway-Companies.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UA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DE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high </a:t>
            </a:r>
            <a:r>
              <a:rPr lang="de-DE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prices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000" dirty="0">
                <a:solidFill>
                  <a:schemeClr val="tx1"/>
                </a:solidFill>
              </a:rPr>
              <a:t>-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Container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AMOUNTS</a:t>
            </a:r>
          </a:p>
        </p:txBody>
      </p:sp>
    </p:spTree>
    <p:extLst>
      <p:ext uri="{BB962C8B-B14F-4D97-AF65-F5344CB8AC3E}">
        <p14:creationId xmlns:p14="http://schemas.microsoft.com/office/powerpoint/2010/main" val="279282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A5792-E5F8-B580-B8CE-A53286CC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>
                <a:solidFill>
                  <a:schemeClr val="accent4">
                    <a:lumMod val="75000"/>
                  </a:schemeClr>
                </a:solidFill>
              </a:rPr>
              <a:t>urgently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75000"/>
                  </a:schemeClr>
                </a:solidFill>
              </a:rPr>
              <a:t>required</a:t>
            </a:r>
            <a:r>
              <a:rPr lang="de-DE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dirty="0" err="1"/>
              <a:t>Grain-Conveyors</a:t>
            </a:r>
            <a:r>
              <a:rPr lang="de-DE" dirty="0"/>
              <a:t> </a:t>
            </a:r>
            <a:r>
              <a:rPr lang="de-DE" dirty="0" err="1"/>
              <a:t>look</a:t>
            </a:r>
            <a:r>
              <a:rPr lang="de-DE" dirty="0"/>
              <a:t> like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0B1175-76F7-9FDD-EABE-A417FEB1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523046"/>
            <a:ext cx="4091940" cy="30689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78951D2-B33A-2F72-367D-BA34A035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662" y="1523046"/>
            <a:ext cx="2802278" cy="30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1CF49D-7DD6-B851-B379-C0E19070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Containers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look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like : (3.000 – 5.000 €)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1A6902E-67CB-BF38-2399-5B6C958D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99" y="1314450"/>
            <a:ext cx="4512033" cy="33840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8131E0-EE51-5A9D-5AA3-82F0DAD35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422" y="1314449"/>
            <a:ext cx="2548618" cy="33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0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DA068-E400-16DB-62A5-CF49C3DF9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BULK Containers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look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like : (3.000 – 5.000 €)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825F851-718D-CF89-A78B-BC055588B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" y="1196341"/>
            <a:ext cx="2560320" cy="34137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BCEB2A-4BDC-1380-34C2-81C56384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072" y="1196340"/>
            <a:ext cx="4551679" cy="34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127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</Words>
  <Application>Microsoft Office PowerPoint</Application>
  <PresentationFormat>Bildschirmpräsentation (16:9)</PresentationFormat>
  <Paragraphs>122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3" baseType="lpstr">
      <vt:lpstr>Arial</vt:lpstr>
      <vt:lpstr>Calibri</vt:lpstr>
      <vt:lpstr>Simple Light</vt:lpstr>
      <vt:lpstr>PowerPoint-Präsentation</vt:lpstr>
      <vt:lpstr>PowerPoint-Präsentation</vt:lpstr>
      <vt:lpstr>The 4 to 6 Country-Grain-Lanes within Grain-Trains-Ukraine Plan </vt:lpstr>
      <vt:lpstr>As there is NOT much free Grain-Hopper-Waggons in EU  The transports have to take place in BULK CONTAINERS :</vt:lpstr>
      <vt:lpstr>Deloading 1.520 Hoppers and Loading 1.435 Containers</vt:lpstr>
      <vt:lpstr>Problems in re-locating a 51 Mio. tons Grain-Market from Odessa Harbour to other Harbours EU by land-transport :</vt:lpstr>
      <vt:lpstr>This is how the urgently required Grain-Conveyors look like</vt:lpstr>
      <vt:lpstr>This is how BULK Containers look like : (3.000 – 5.000 €)</vt:lpstr>
      <vt:lpstr>This is how BULK Containers look like : (3.000 – 5.000 €)</vt:lpstr>
      <vt:lpstr>What makes the Grain-Trains-Ukraine Plan competitive :</vt:lpstr>
      <vt:lpstr>PowerPoint-Präsentation</vt:lpstr>
      <vt:lpstr>PowerPoint-Präsentation</vt:lpstr>
      <vt:lpstr>PowerPoint-Präsentation</vt:lpstr>
      <vt:lpstr>What does „Grain-Train-Ukraine“ offer to UA Farmers :</vt:lpstr>
      <vt:lpstr>What is required to make Grain-Trains-Ukraine work well </vt:lpstr>
      <vt:lpstr>PowerPoint-Präsentation</vt:lpstr>
      <vt:lpstr>How to reach „Grain-Trains-Ukraine Plan Information“ Information is always live – use „search“ to find yours</vt:lpstr>
      <vt:lpstr>Start-Financing / Investment to get Grain-Trains-Started :</vt:lpstr>
      <vt:lpstr>Have a nice day and be successful – do no loose hope …</vt:lpstr>
      <vt:lpstr>Grain-Train-Ukraine – see the train rolling - .gif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 10 Pro</dc:creator>
  <cp:lastModifiedBy>Volker Goebel</cp:lastModifiedBy>
  <cp:revision>13</cp:revision>
  <dcterms:modified xsi:type="dcterms:W3CDTF">2022-07-12T15:30:13Z</dcterms:modified>
</cp:coreProperties>
</file>