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68" r:id="rId15"/>
    <p:sldId id="267" r:id="rId16"/>
    <p:sldId id="270" r:id="rId17"/>
    <p:sldId id="271" r:id="rId18"/>
    <p:sldId id="272" r:id="rId19"/>
    <p:sldId id="273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5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6"/>
    </p:cViewPr>
  </p:sorter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2T06:02:21.0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5512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customXml" Target="../ink/ink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g-goebel.de/grain-train-ukraine-pshenychnyy-poizd/" TargetMode="External"/><Relationship Id="rId2" Type="http://schemas.openxmlformats.org/officeDocument/2006/relationships/hyperlink" Target="https://www.ing-goebel.de/grain-trains-rolling-01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g"/><Relationship Id="rId4" Type="http://schemas.openxmlformats.org/officeDocument/2006/relationships/hyperlink" Target="mailto:info@ing-goebel.com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524100" y="914150"/>
            <a:ext cx="15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8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58DCEAC-9C13-B4B7-2A44-31F380F7C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618" y="1021264"/>
            <a:ext cx="5092678" cy="325036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76DC97E-CC9A-7015-0396-B0F88AFA1042}"/>
              </a:ext>
            </a:extLst>
          </p:cNvPr>
          <p:cNvSpPr txBox="1"/>
          <p:nvPr/>
        </p:nvSpPr>
        <p:spPr>
          <a:xfrm>
            <a:off x="337672" y="1219186"/>
            <a:ext cx="3510898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ru-R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Грейн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uk-U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Трейн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Україна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  <a:p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Разом з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EU Solidarity Lanes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Генеральний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план</a:t>
            </a:r>
          </a:p>
          <a:p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матеріально-технічного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забезпечення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Інж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. Гобель,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Німеччина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Інж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Горуненко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Україна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97F2812C-B3CF-D797-A360-84850FFB8344}"/>
                  </a:ext>
                </a:extLst>
              </p14:cNvPr>
              <p14:cNvContentPartPr/>
              <p14:nvPr/>
            </p14:nvContentPartPr>
            <p14:xfrm>
              <a:off x="-989188" y="829264"/>
              <a:ext cx="360" cy="3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97F2812C-B3CF-D797-A360-84850FFB834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998188" y="82026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Grafik 10">
            <a:extLst>
              <a:ext uri="{FF2B5EF4-FFF2-40B4-BE49-F238E27FC236}">
                <a16:creationId xmlns:a16="http://schemas.microsoft.com/office/drawing/2014/main" id="{C58F2962-CCA2-F710-E0CE-8CB276391A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9970" y="149393"/>
            <a:ext cx="6667500" cy="63817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4A7F71D-8DBE-1ACF-FD93-776E7E0BB1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455" y="4383828"/>
            <a:ext cx="7995679" cy="6454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E25184-24B0-5315-0684-D58AAAD7B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19295"/>
            <a:ext cx="8520600" cy="572700"/>
          </a:xfrm>
        </p:spPr>
        <p:txBody>
          <a:bodyPr>
            <a:noAutofit/>
          </a:bodyPr>
          <a:lstStyle/>
          <a:p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робить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план «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Зернові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поїзди-Україна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конкурентоспроможним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de-DE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4A1EEC0-CCDC-E91A-A95C-C0C6681450BE}"/>
              </a:ext>
            </a:extLst>
          </p:cNvPr>
          <p:cNvSpPr txBox="1"/>
          <p:nvPr/>
        </p:nvSpPr>
        <p:spPr>
          <a:xfrm>
            <a:off x="311700" y="1378795"/>
            <a:ext cx="864091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Контейнери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(4 000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євро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замінити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зернові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вагони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(170 000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євро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Усі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бункери-зерновози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ЄС уже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повністю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заброньовані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для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збору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врожаю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ЄС</a:t>
            </a:r>
          </a:p>
          <a:p>
            <a:endParaRPr lang="ru-RU" sz="16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починаємо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розвантажувальні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бункери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1520 мм і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закачуємо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контейнери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1435 мм</a:t>
            </a:r>
          </a:p>
          <a:p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Зернопоїзди-Україна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перевозять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1790 тонн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зернової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сітки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довжиною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600 м – 120 км/год.</a:t>
            </a:r>
          </a:p>
          <a:p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продовжуємо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працювати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дедалі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більшою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кількістю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контейнерів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вглиб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України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вони</a:t>
            </a:r>
          </a:p>
          <a:p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досягне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ферм,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полів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вугільних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електростанцій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українські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фермери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заповнюють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зерно !!</a:t>
            </a:r>
          </a:p>
          <a:p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Легка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зміна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контейнера за 5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хвилин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 1520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колії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 1435 &gt;&gt;&gt;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Величезні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обсяги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транспортування</a:t>
            </a: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Доставка без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перепакування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міста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Африки для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клієнтів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ООН і </a:t>
            </a: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GIZ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Німеччина</a:t>
            </a:r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702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B069969-CD7F-B97A-AC25-4E7CEDCFA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40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27DA927-9227-993A-37CB-EFA257BB4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9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A984419-7928-A359-56B5-2D646066C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0092363-A852-BF13-8F33-7F3DC1D11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0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3CC77-E6A7-E229-C4F1-3BB7C736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65" y="273575"/>
            <a:ext cx="8520600" cy="572700"/>
          </a:xfrm>
        </p:spPr>
        <p:txBody>
          <a:bodyPr>
            <a:noAutofit/>
          </a:bodyPr>
          <a:lstStyle/>
          <a:p>
            <a:r>
              <a:rPr lang="ru-R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пропонує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lang="ru-R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Грейн-Трейн-Україна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» фермерам </a:t>
            </a:r>
            <a:r>
              <a:rPr lang="ru-R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України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B4B85B5-909C-71EF-66E1-22B39756EDD1}"/>
              </a:ext>
            </a:extLst>
          </p:cNvPr>
          <p:cNvSpPr txBox="1"/>
          <p:nvPr/>
        </p:nvSpPr>
        <p:spPr>
          <a:xfrm>
            <a:off x="230265" y="1084273"/>
            <a:ext cx="769473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Українські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фермери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отримують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необхідний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доступ до ринку ЄС</a:t>
            </a:r>
          </a:p>
          <a:p>
            <a:pPr marL="342900" indent="-342900">
              <a:buFontTx/>
              <a:buChar char="-"/>
            </a:pP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Українські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фермери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доставити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пшеницю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жито,</a:t>
            </a:r>
          </a:p>
          <a:p>
            <a:pPr marL="342900" indent="-342900">
              <a:buFontTx/>
              <a:buChar char="-"/>
            </a:pP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кукурудзу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ячмінь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соняшникову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олію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Українські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фермери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отримують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дизельне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паливо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Heizöl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 доступною</a:t>
            </a:r>
          </a:p>
          <a:p>
            <a:pPr marL="342900" indent="-342900">
              <a:buFontTx/>
              <a:buChar char="-"/>
            </a:pP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ціною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усіх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-Trains</a:t>
            </a:r>
          </a:p>
          <a:p>
            <a:pPr marL="342900" indent="-342900">
              <a:buFontTx/>
              <a:buChar char="-"/>
            </a:pPr>
            <a:endParaRPr lang="de-DE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Українські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вугільні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електростанції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отримують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подрібнене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вугілля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 вагонах,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 не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подрібнене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у контейнерах</a:t>
            </a:r>
          </a:p>
          <a:p>
            <a:pPr marL="342900" indent="-342900">
              <a:buFontTx/>
              <a:buChar char="-"/>
            </a:pP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Усі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ціни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є «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політичними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публічними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цінами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»,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повільно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змінюються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щомісяця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Видається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можливим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перевезти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цілих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мільйонів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тон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українського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урожаю/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рік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4EC89C-D267-71FC-043D-E1950B8AC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557" y="868535"/>
            <a:ext cx="1980178" cy="13698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81A4A4D-5AA4-40F0-8F3D-5724A1B12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38527"/>
            <a:ext cx="577081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>
                <a:ln>
                  <a:noFill/>
                </a:ln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445 / 5 000</a:t>
            </a:r>
            <a:endParaRPr kumimoji="0" lang="ru-RU" altLang="ru-RU" sz="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523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C8F749-4C61-4C33-FFF4-F6F66A6C8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31" y="238830"/>
            <a:ext cx="8520600" cy="572700"/>
          </a:xfrm>
        </p:spPr>
        <p:txBody>
          <a:bodyPr>
            <a:noAutofit/>
          </a:bodyPr>
          <a:lstStyle/>
          <a:p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потрібно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для того,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щоб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-Trains-Ukraine 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добре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працювала</a:t>
            </a:r>
            <a:endParaRPr lang="de-DE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0A528E2-80CE-7499-D409-9E731F4244BE}"/>
              </a:ext>
            </a:extLst>
          </p:cNvPr>
          <p:cNvSpPr txBox="1"/>
          <p:nvPr/>
        </p:nvSpPr>
        <p:spPr>
          <a:xfrm>
            <a:off x="243731" y="914400"/>
            <a:ext cx="8218917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ДОТРИМУЙТЕСЯ ПЛАНУ – </a:t>
            </a:r>
            <a:r>
              <a:rPr lang="ru-RU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привіт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 ЄС, </a:t>
            </a:r>
            <a:r>
              <a:rPr lang="ru-RU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привіт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Нідерланди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привіт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Польща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ru-RU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привіт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країни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 ЄС – </a:t>
            </a:r>
            <a:r>
              <a:rPr lang="ru-RU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привіт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700" b="1" dirty="0">
                <a:latin typeface="Calibri" panose="020F0502020204030204" pitchFamily="34" charset="0"/>
                <a:cs typeface="Calibri" panose="020F0502020204030204" pitchFamily="34" charset="0"/>
              </a:rPr>
              <a:t>UA</a:t>
            </a:r>
          </a:p>
          <a:p>
            <a:endParaRPr lang="de-DE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700" dirty="0">
                <a:latin typeface="Calibri" panose="020F0502020204030204" pitchFamily="34" charset="0"/>
                <a:cs typeface="Calibri" panose="020F0502020204030204" pitchFamily="34" charset="0"/>
              </a:rPr>
              <a:t>EU CAB </a:t>
            </a:r>
            <a:r>
              <a:rPr lang="de-DE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Valean</a:t>
            </a:r>
            <a:r>
              <a:rPr lang="de-DE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купує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машини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Kongskilde</a:t>
            </a:r>
            <a:r>
              <a:rPr lang="de-DE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Grain-Blower</a:t>
            </a:r>
            <a:r>
              <a:rPr lang="de-DE" sz="17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наднаціональне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завдання</a:t>
            </a:r>
            <a:endParaRPr lang="ru-RU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Торгово-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промислова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палата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України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фермери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агрокомпанії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просять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«Зерно-Потяги</a:t>
            </a:r>
          </a:p>
          <a:p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Україна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розмовляйте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з Урядом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України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розмовляйте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з ЄС та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Німеччиною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та</a:t>
            </a:r>
          </a:p>
          <a:p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інші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залучені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країни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ЄС</a:t>
            </a:r>
          </a:p>
          <a:p>
            <a:endParaRPr lang="ru-RU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Усі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державні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залізничні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компанії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встановлюють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ціну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євро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за контейнер для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4-6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смуг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включає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всі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збори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розвантаження-завантаження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біля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кордону</a:t>
            </a:r>
          </a:p>
          <a:p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Контейнери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завжди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залишаються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у вагонах – без</a:t>
            </a:r>
          </a:p>
          <a:p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розвантаження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завантаження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в межах ЄС</a:t>
            </a:r>
            <a:endParaRPr lang="de-DE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C58743F-0269-7C29-7C50-EE50955B5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383" y="2815542"/>
            <a:ext cx="1013620" cy="7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39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6A5DEC7-B1DC-C8EA-277B-B048F21BA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18" y="0"/>
            <a:ext cx="80613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11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3E0FB5-807D-51E1-B5A0-C3B3DEFF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19295"/>
            <a:ext cx="8520600" cy="572700"/>
          </a:xfrm>
        </p:spPr>
        <p:txBody>
          <a:bodyPr>
            <a:noAutofit/>
          </a:bodyPr>
          <a:lstStyle/>
          <a:p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Як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отримати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доступ до «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Інформації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про план «Зерно-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Поїзди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Україна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Інформація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завжди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актуальна –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використовуйте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пошук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»,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щоб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знайти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нас</a:t>
            </a:r>
            <a:endParaRPr lang="de-DE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FF292B7-1A52-42CF-EE8E-752FD8B9D4EC}"/>
              </a:ext>
            </a:extLst>
          </p:cNvPr>
          <p:cNvSpPr txBox="1"/>
          <p:nvPr/>
        </p:nvSpPr>
        <p:spPr>
          <a:xfrm>
            <a:off x="311700" y="1469708"/>
            <a:ext cx="8417689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Дякую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за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увагу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до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прочитання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прослуховування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Плану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https://www.ing-goebel.de/grain-trains-rolling-01/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https://www.ing-goebel.de/grain-train-ukraine-pshenychnyy-poizd/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info@ing-goebel.com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Волькер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Гоебель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Інж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DE /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Віталій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Горуненко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Інж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UA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Найбільш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тісно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співпрацюємо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EU, BMDV, BMEL, BMZ, PKP, DB Cargo AG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та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всіх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учасників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-Market –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ми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балансуємо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всі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інтереси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6C517E4-C675-D3A0-C24F-F750D0492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106" y="1469708"/>
            <a:ext cx="1531368" cy="86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48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64813F-8D2A-4997-B3F3-A6EA6CADF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26" y="232374"/>
            <a:ext cx="8520600" cy="572700"/>
          </a:xfrm>
        </p:spPr>
        <p:txBody>
          <a:bodyPr>
            <a:noAutofit/>
          </a:bodyPr>
          <a:lstStyle/>
          <a:p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Початкове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фінансування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інвестиції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для запуску </a:t>
            </a:r>
            <a:r>
              <a:rPr lang="de-D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-Trains: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2785DB5-92C3-DA3F-60ED-6E9B1F1A3432}"/>
              </a:ext>
            </a:extLst>
          </p:cNvPr>
          <p:cNvSpPr txBox="1"/>
          <p:nvPr/>
        </p:nvSpPr>
        <p:spPr>
          <a:xfrm>
            <a:off x="309048" y="817698"/>
            <a:ext cx="86515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нам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потрібно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купити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4 000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контейнерів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для навалки –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збирайте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країнах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ЄС –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міністри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закордонних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справ</a:t>
            </a:r>
          </a:p>
          <a:p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Німеччина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BMDV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говорила про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млн. € ! для „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neue Behälter“ – „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нові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контейнери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  <a:p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Румунія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добре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працює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потребує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40 млн. €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перевантажувати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старі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існуючі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1520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треків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ЄС – будь ласка,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замовляйте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оплачуйте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зернові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машини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– вони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мають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термін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доставки 2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місяці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!!</a:t>
            </a:r>
          </a:p>
          <a:p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G7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зробив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4,5 млн.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Програму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продовольчої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безпеки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– з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цього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нам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потрібно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0,5% – с</a:t>
            </a: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225 млн.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EUR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рахунок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ми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можемо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купити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все,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йому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потрібно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контейнери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ємності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поїздів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Розвантажувально-навантажувальна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техніка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персонал – і ми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можемо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почати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КУПУВАТИ зерно –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Ми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повинні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платити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покупцям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зерна та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перевіркам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прикордонній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зоні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Польща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Україна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АЛЕ –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завжди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буде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справедливий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ринок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– ми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створюємо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приватну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зернотрейдинг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команію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і</a:t>
            </a:r>
          </a:p>
          <a:p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повернемо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стартову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інвестицію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зернотрейдинг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і транспорт –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економіка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13139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C890E-A443-9EDE-9046-6FBFE711E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Гарного дня та </a:t>
            </a:r>
            <a:r>
              <a:rPr lang="ru-RU" dirty="0" err="1"/>
              <a:t>успіхів</a:t>
            </a:r>
            <a:r>
              <a:rPr lang="ru-RU" dirty="0"/>
              <a:t> – не </a:t>
            </a:r>
            <a:r>
              <a:rPr lang="ru-RU" dirty="0" err="1"/>
              <a:t>втрачайте</a:t>
            </a:r>
            <a:r>
              <a:rPr lang="ru-RU" dirty="0"/>
              <a:t> </a:t>
            </a:r>
            <a:r>
              <a:rPr lang="ru-RU" dirty="0" err="1"/>
              <a:t>надії</a:t>
            </a:r>
            <a:r>
              <a:rPr lang="ru-RU" dirty="0"/>
              <a:t>…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0ECA6D1-99D4-C02A-F873-5F90BE48C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425" y="1508273"/>
            <a:ext cx="55245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43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E1F026-A3B2-1DC1-3EA0-7A0844A2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23" y="69134"/>
            <a:ext cx="8867553" cy="572700"/>
          </a:xfrm>
        </p:spPr>
        <p:txBody>
          <a:bodyPr>
            <a:no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&gt;&gt;&gt;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Технічний опис стандарту  </a:t>
            </a:r>
            <a:r>
              <a:rPr lang="uk-UA" dirty="0" err="1">
                <a:latin typeface="Calibri" panose="020F0502020204030204" pitchFamily="34" charset="0"/>
                <a:cs typeface="Calibri" panose="020F0502020204030204" pitchFamily="34" charset="0"/>
              </a:rPr>
              <a:t>Грейн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uk-UA" dirty="0" err="1">
                <a:latin typeface="Calibri" panose="020F0502020204030204" pitchFamily="34" charset="0"/>
                <a:cs typeface="Calibri" panose="020F0502020204030204" pitchFamily="34" charset="0"/>
              </a:rPr>
              <a:t>Трейн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-Україна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0D241E7-C960-2533-DA19-8247AFE29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42950"/>
            <a:ext cx="9144000" cy="13716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BD90800-7A40-334D-49B2-B28944405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257425"/>
            <a:ext cx="9144000" cy="1371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D21797-7652-70B2-8F69-2FA3B46DC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71900"/>
            <a:ext cx="9144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63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F5CA398-2D01-9AF7-53BE-7CDEBEEBC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774" y="2271062"/>
            <a:ext cx="1954530" cy="10202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322EA0-FBDB-2D0B-2032-54D34A0F8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ru-RU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до 6 </a:t>
            </a:r>
            <a:r>
              <a:rPr lang="ru-RU" sz="2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країн</a:t>
            </a:r>
            <a:r>
              <a:rPr lang="ru-RU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зернових</a:t>
            </a:r>
            <a:r>
              <a:rPr lang="ru-RU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шляхів</a:t>
            </a:r>
            <a:r>
              <a:rPr lang="ru-RU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 рамках плану «</a:t>
            </a:r>
            <a:r>
              <a:rPr lang="ru-RU" sz="2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Зернові</a:t>
            </a:r>
            <a:r>
              <a:rPr lang="ru-RU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поїзди-Україна</a:t>
            </a:r>
            <a:r>
              <a:rPr lang="ru-RU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».</a:t>
            </a:r>
            <a:endParaRPr lang="de-DE" sz="20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11C654-17EC-1219-71A8-E5F192D0BF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114300" indent="0">
              <a:buNone/>
            </a:pPr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&gt;&gt;&gt; Потяг - </a:t>
            </a:r>
            <a:r>
              <a:rPr lang="ru-RU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перевезення</a:t>
            </a:r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зерна з </a:t>
            </a:r>
            <a:r>
              <a:rPr lang="ru-RU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України</a:t>
            </a:r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через </a:t>
            </a:r>
            <a:r>
              <a:rPr lang="ru-RU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польсько-український</a:t>
            </a:r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кордон до: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Данцизька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 гавань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в Польщі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вже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працює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але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занадто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довго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uk-UA" b="1" dirty="0">
                <a:latin typeface="Calibri" panose="020F0502020204030204" pitchFamily="34" charset="0"/>
                <a:cs typeface="Calibri" panose="020F0502020204030204" pitchFamily="34" charset="0"/>
              </a:rPr>
              <a:t>Гамбург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гавань,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Німеччина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через Польщу</a:t>
            </a:r>
            <a:endParaRPr lang="de-D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uk-UA" b="1" dirty="0">
                <a:latin typeface="Calibri" panose="020F0502020204030204" pitchFamily="34" charset="0"/>
                <a:cs typeface="Calibri" panose="020F0502020204030204" pitchFamily="34" charset="0"/>
              </a:rPr>
              <a:t>Бремен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гавань, Німеччина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через Польщу</a:t>
            </a:r>
            <a:endParaRPr lang="de-D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uk-UA" b="1" dirty="0">
                <a:latin typeface="Calibri" panose="020F0502020204030204" pitchFamily="34" charset="0"/>
                <a:cs typeface="Calibri" panose="020F0502020204030204" pitchFamily="34" charset="0"/>
              </a:rPr>
              <a:t>Трієст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гавань, Італія </a:t>
            </a:r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через </a:t>
            </a:r>
            <a:r>
              <a:rPr lang="uk-UA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Словакію</a:t>
            </a:r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Австрію, Словенію.</a:t>
            </a:r>
            <a:endParaRPr lang="de-D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uk-UA" b="1" dirty="0">
                <a:latin typeface="Calibri" panose="020F0502020204030204" pitchFamily="34" charset="0"/>
                <a:cs typeface="Calibri" panose="020F0502020204030204" pitchFamily="34" charset="0"/>
              </a:rPr>
              <a:t>Константа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гавань, Румунія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(вже працює, але обмежені об’єми)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uk-UA" b="1" dirty="0" err="1">
                <a:latin typeface="Calibri" panose="020F0502020204030204" pitchFamily="34" charset="0"/>
                <a:cs typeface="Calibri" panose="020F0502020204030204" pitchFamily="34" charset="0"/>
              </a:rPr>
              <a:t>Мууга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гавань,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Естонія,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через Польщу, Литву, Латвію</a:t>
            </a:r>
            <a:endParaRPr lang="de-D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endParaRPr lang="de-D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&gt;&gt;&gt; 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 </a:t>
            </a:r>
            <a:r>
              <a:rPr lang="ru-RU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повернемося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 </a:t>
            </a:r>
            <a:r>
              <a:rPr lang="ru-RU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польсько-українського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кордону з </a:t>
            </a:r>
            <a:r>
              <a:rPr lang="ru-RU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вугіллям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і </a:t>
            </a:r>
            <a:r>
              <a:rPr lang="ru-RU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будівельними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матеріалами</a:t>
            </a:r>
            <a:endParaRPr lang="de-D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296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A65B9FF-63DB-2EC3-8BFC-C82D3530B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99" y="1135689"/>
            <a:ext cx="6652439" cy="374199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1AA1F1B-4A80-75BF-3E84-F60B78B22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70" y="52166"/>
            <a:ext cx="8406811" cy="648586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Оскільки в ЄС НЕ так багато безкоштовних </a:t>
            </a:r>
            <a:br>
              <a:rPr lang="de-DE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зернових вагонів, перевезення мають</a:t>
            </a:r>
            <a:br>
              <a:rPr lang="de-DE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відбуватися в КОНТЕЙНЕРАХ ДЛЯ НАВАЛОК:</a:t>
            </a:r>
            <a:endParaRPr lang="de-DE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74BBEA2-D41A-50C5-7382-50428A71B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110" y="265814"/>
            <a:ext cx="3402419" cy="191386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6DE4F8C-F8D2-A681-3C05-E4664B3CBEA2}"/>
              </a:ext>
            </a:extLst>
          </p:cNvPr>
          <p:cNvSpPr txBox="1"/>
          <p:nvPr/>
        </p:nvSpPr>
        <p:spPr>
          <a:xfrm>
            <a:off x="6472764" y="2754028"/>
            <a:ext cx="25315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корисні</a:t>
            </a:r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типи </a:t>
            </a:r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контейнерів</a:t>
            </a:r>
            <a:endParaRPr lang="ru-RU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de-DE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20-футовий контейнер</a:t>
            </a:r>
          </a:p>
          <a:p>
            <a:pPr algn="r"/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</a:t>
            </a:r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масових</a:t>
            </a:r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вантажів</a:t>
            </a:r>
            <a:endParaRPr lang="ru-RU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de-DE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40-футовий контейнер</a:t>
            </a:r>
          </a:p>
          <a:p>
            <a:pPr algn="r"/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</a:t>
            </a:r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масових</a:t>
            </a:r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вантажів</a:t>
            </a:r>
            <a:endParaRPr lang="ru-RU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de-DE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</a:t>
            </a:r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футів</a:t>
            </a:r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відкритим</a:t>
            </a:r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верхом</a:t>
            </a:r>
          </a:p>
          <a:p>
            <a:pPr algn="r"/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Контейнериз</a:t>
            </a:r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ПВХ </a:t>
            </a:r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Hardtop</a:t>
            </a:r>
            <a:endParaRPr lang="uk-UA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de-DE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Контейнери</a:t>
            </a:r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переважно</a:t>
            </a:r>
            <a:r>
              <a:rPr lang="ru-RU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нові</a:t>
            </a:r>
            <a:endParaRPr lang="de-DE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41FBC4-C676-FC22-2DC1-D3CA6259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54283"/>
            <a:ext cx="8520600" cy="572700"/>
          </a:xfrm>
        </p:spPr>
        <p:txBody>
          <a:bodyPr>
            <a:noAutofit/>
          </a:bodyPr>
          <a:lstStyle/>
          <a:p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Розвантаження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1520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бункерів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і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завантаження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1435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контейнерів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8D7ACE-7C3B-5E6C-0451-0EB3EC528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170" y="866983"/>
            <a:ext cx="2494597" cy="411649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73DB44F-103F-B19F-3AB7-6463561EA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515" y="354283"/>
            <a:ext cx="830785" cy="83078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111985D-E0C5-8CB8-7FC8-559BEACCA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95" y="1189126"/>
            <a:ext cx="5005688" cy="360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27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2299AD-C9BA-EAC3-CB03-945642EDA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err="1">
                <a:solidFill>
                  <a:srgbClr val="FF0000"/>
                </a:solidFill>
              </a:rPr>
              <a:t>Проблеми</a:t>
            </a:r>
            <a:r>
              <a:rPr lang="ru-RU" sz="2000" dirty="0">
                <a:solidFill>
                  <a:schemeClr val="tx1"/>
                </a:solidFill>
              </a:rPr>
              <a:t> з </a:t>
            </a:r>
            <a:r>
              <a:rPr lang="ru-RU" sz="2000" dirty="0" err="1">
                <a:solidFill>
                  <a:schemeClr val="tx1"/>
                </a:solidFill>
              </a:rPr>
              <a:t>переміщенням</a:t>
            </a:r>
            <a:r>
              <a:rPr lang="ru-RU" sz="2000" dirty="0">
                <a:solidFill>
                  <a:schemeClr val="tx1"/>
                </a:solidFill>
              </a:rPr>
              <a:t> 51 млн. тонн </a:t>
            </a:r>
            <a:r>
              <a:rPr lang="ru-RU" sz="2000" dirty="0" err="1">
                <a:solidFill>
                  <a:schemeClr val="tx1"/>
                </a:solidFill>
              </a:rPr>
              <a:t>Зерновий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ринок</a:t>
            </a:r>
            <a:r>
              <a:rPr lang="ru-RU" sz="2000" dirty="0">
                <a:solidFill>
                  <a:schemeClr val="tx1"/>
                </a:solidFill>
              </a:rPr>
              <a:t> з </a:t>
            </a:r>
            <a:r>
              <a:rPr lang="ru-RU" sz="2000" dirty="0" err="1">
                <a:solidFill>
                  <a:schemeClr val="tx1"/>
                </a:solidFill>
              </a:rPr>
              <a:t>Одеської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гавані</a:t>
            </a:r>
            <a:r>
              <a:rPr lang="ru-RU" sz="2000" dirty="0">
                <a:solidFill>
                  <a:schemeClr val="tx1"/>
                </a:solidFill>
              </a:rPr>
              <a:t> до </a:t>
            </a:r>
            <a:r>
              <a:rPr lang="ru-RU" sz="2000" dirty="0" err="1">
                <a:solidFill>
                  <a:schemeClr val="tx1"/>
                </a:solidFill>
              </a:rPr>
              <a:t>інших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портів</a:t>
            </a:r>
            <a:r>
              <a:rPr lang="ru-RU" sz="2000" dirty="0">
                <a:solidFill>
                  <a:schemeClr val="tx1"/>
                </a:solidFill>
              </a:rPr>
              <a:t> ЄС </a:t>
            </a:r>
            <a:r>
              <a:rPr lang="ru-RU" sz="2000" dirty="0" err="1">
                <a:solidFill>
                  <a:schemeClr val="tx1"/>
                </a:solidFill>
              </a:rPr>
              <a:t>наземним</a:t>
            </a:r>
            <a:r>
              <a:rPr lang="ru-RU" sz="2000" dirty="0">
                <a:solidFill>
                  <a:schemeClr val="tx1"/>
                </a:solidFill>
              </a:rPr>
              <a:t> транспортом: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2C969D4-4ABF-423B-0DB4-82A2101B1CA8}"/>
              </a:ext>
            </a:extLst>
          </p:cNvPr>
          <p:cNvSpPr txBox="1"/>
          <p:nvPr/>
        </p:nvSpPr>
        <p:spPr>
          <a:xfrm>
            <a:off x="434340" y="1737360"/>
            <a:ext cx="79209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Залізничні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компанії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Польщі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Німеччині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«ЖОРСТІ МОНОПОЛІСТИ»</a:t>
            </a:r>
          </a:p>
          <a:p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Негнучкий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дорогий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–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Щоб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змусити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їх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працювати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потрібен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політичний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тиск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ЄС не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хоче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платити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млн.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євро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для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закупівлі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НАДНАЦІОНАЛЬНОГО ЗАВДАННЯ</a:t>
            </a:r>
          </a:p>
          <a:p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Розвантажувально-Навантажувальне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обладнання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de-DE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Kongskilde</a:t>
            </a:r>
            <a:r>
              <a:rPr lang="de-DE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Данія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ТЕРМІНОВО</a:t>
            </a:r>
          </a:p>
          <a:p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Агрокомпанії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зернотрейдери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фермери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бояться з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цим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мати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справу</a:t>
            </a:r>
          </a:p>
          <a:p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негнучкі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залізничні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компанії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ЄС. </a:t>
            </a:r>
            <a:r>
              <a:rPr lang="uk-UA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Незнання української мови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немає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сервісу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високі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ціни</a:t>
            </a:r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7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17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ru-RU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потребує</a:t>
            </a:r>
            <a:r>
              <a:rPr lang="ru-RU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змін</a:t>
            </a:r>
            <a:r>
              <a:rPr lang="ru-RU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7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політичного</a:t>
            </a:r>
            <a:r>
              <a:rPr lang="ru-RU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тиску</a:t>
            </a:r>
            <a:r>
              <a:rPr lang="ru-RU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7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контейнерних</a:t>
            </a:r>
            <a:r>
              <a:rPr lang="ru-RU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інвесторів</a:t>
            </a:r>
            <a:endParaRPr lang="de-DE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826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A5792-E5F8-B580-B8CE-A53286CCD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Ось так </a:t>
            </a:r>
            <a:r>
              <a:rPr lang="ru-RU" sz="2000" dirty="0" err="1"/>
              <a:t>виглядають</a:t>
            </a:r>
            <a:r>
              <a:rPr lang="ru-RU" sz="2000" dirty="0"/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терміново</a:t>
            </a:r>
            <a:r>
              <a:rPr lang="ru-RU" sz="2000" dirty="0"/>
              <a:t> </a:t>
            </a:r>
            <a:r>
              <a:rPr lang="ru-RU" sz="2000" dirty="0" err="1"/>
              <a:t>потрібні</a:t>
            </a:r>
            <a:r>
              <a:rPr lang="ru-RU" sz="2000" dirty="0"/>
              <a:t> </a:t>
            </a:r>
            <a:r>
              <a:rPr lang="ru-RU" sz="2000" dirty="0" err="1"/>
              <a:t>Зернотранспортери</a:t>
            </a: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00B1175-76F7-9FDD-EABE-A417FEB1C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" y="1523046"/>
            <a:ext cx="4091940" cy="306895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78951D2-B33A-2F72-367D-BA34A0355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662" y="1523046"/>
            <a:ext cx="2802278" cy="30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09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CF49D-7DD6-B851-B379-C0E190703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Ось як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виглядають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BULK </a:t>
            </a:r>
            <a:r>
              <a:rPr lang="ru-RU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контейнери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: (3 000 – 5 000 €)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1A6902E-67CB-BF38-2399-5B6C958DD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99" y="1314450"/>
            <a:ext cx="4512033" cy="33840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48131E0-EE51-5A9D-5AA3-82F0DAD35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422" y="1314449"/>
            <a:ext cx="2548618" cy="339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03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ADA068-E400-16DB-62A5-CF49C3DF9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Ось як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виглядають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BULK </a:t>
            </a:r>
            <a:r>
              <a:rPr lang="ru-RU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контейнери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: (3 000 – 5 000 €)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25F851-718D-CF89-A78B-BC055588B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" y="1196341"/>
            <a:ext cx="2560320" cy="341376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7BCEB2A-4BDC-1380-34C2-81C56384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072" y="1196340"/>
            <a:ext cx="4551679" cy="341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1274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894</Words>
  <Application>Microsoft Office PowerPoint</Application>
  <PresentationFormat>Bildschirmpräsentation (16:9)</PresentationFormat>
  <Paragraphs>121</Paragraphs>
  <Slides>19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2" baseType="lpstr">
      <vt:lpstr>Arial</vt:lpstr>
      <vt:lpstr>Calibri</vt:lpstr>
      <vt:lpstr>Simple Light</vt:lpstr>
      <vt:lpstr>PowerPoint-Präsentation</vt:lpstr>
      <vt:lpstr>&gt;&gt;&gt; Технічний опис стандарту  Грейн-Трейн-Україна</vt:lpstr>
      <vt:lpstr>Від 4 до 6 країн зернових шляхів у рамках плану «Зернові поїзди-Україна».</vt:lpstr>
      <vt:lpstr>Оскільки в ЄС НЕ так багато безкоштовних  зернових вагонів, перевезення мають  відбуватися в КОНТЕЙНЕРАХ ДЛЯ НАВАЛОК:</vt:lpstr>
      <vt:lpstr>Розвантаження 1520 бункерів і завантаження 1435 контейнерів</vt:lpstr>
      <vt:lpstr>Проблеми з переміщенням 51 млн. тонн Зерновий ринок з Одеської гавані до інших портів ЄС наземним транспортом:</vt:lpstr>
      <vt:lpstr>Ось так виглядають терміново потрібні Зернотранспортери</vt:lpstr>
      <vt:lpstr>Ось як виглядають BULK контейнери: (3 000 – 5 000 €)</vt:lpstr>
      <vt:lpstr>Ось як виглядають BULK контейнери: (3 000 – 5 000 €)</vt:lpstr>
      <vt:lpstr>Що робить план «Зернові поїзди-Україна» конкурентоспроможним:</vt:lpstr>
      <vt:lpstr>PowerPoint-Präsentation</vt:lpstr>
      <vt:lpstr>PowerPoint-Präsentation</vt:lpstr>
      <vt:lpstr>PowerPoint-Präsentation</vt:lpstr>
      <vt:lpstr>Що пропонує «Грейн-Трейн-Україна» фермерам України:</vt:lpstr>
      <vt:lpstr>Що потрібно для того, щоб Grain-Trains-Ukraine добре працювала</vt:lpstr>
      <vt:lpstr>PowerPoint-Präsentation</vt:lpstr>
      <vt:lpstr>Як отримати доступ до «Інформації про план «Зерно-Поїзди-Україна» Інформація завжди актуальна – використовуйте «пошук», щоб знайти нас</vt:lpstr>
      <vt:lpstr>Початкове фінансування/інвестиції для запуску Grain-Trains:</vt:lpstr>
      <vt:lpstr>Гарного дня та успіхів – не втрачайте надії…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WIN 10 Pro</dc:creator>
  <cp:lastModifiedBy>Volker Goebel</cp:lastModifiedBy>
  <cp:revision>14</cp:revision>
  <dcterms:modified xsi:type="dcterms:W3CDTF">2022-07-12T15:04:36Z</dcterms:modified>
</cp:coreProperties>
</file>